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5" r:id="rId2"/>
    <p:sldId id="296" r:id="rId3"/>
    <p:sldId id="332" r:id="rId4"/>
    <p:sldId id="328" r:id="rId5"/>
    <p:sldId id="329" r:id="rId6"/>
    <p:sldId id="333" r:id="rId7"/>
    <p:sldId id="334" r:id="rId8"/>
    <p:sldId id="335" r:id="rId9"/>
    <p:sldId id="337" r:id="rId10"/>
    <p:sldId id="338" r:id="rId11"/>
    <p:sldId id="339" r:id="rId12"/>
    <p:sldId id="340" r:id="rId13"/>
    <p:sldId id="341" r:id="rId14"/>
    <p:sldId id="325" r:id="rId15"/>
    <p:sldId id="336" r:id="rId1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peng" initials="J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59"/>
  </p:normalViewPr>
  <p:slideViewPr>
    <p:cSldViewPr snapToGrid="0">
      <p:cViewPr>
        <p:scale>
          <a:sx n="90" d="100"/>
          <a:sy n="90" d="100"/>
        </p:scale>
        <p:origin x="-8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25441C4-6C06-A342-85C7-2C16826573E1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286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FBB4DAE-94C5-3C4E-B291-40853DD06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505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亲，本页特殊字体为“</a:t>
            </a:r>
            <a:r>
              <a:rPr lang="en-US" altLang="zh-CN">
                <a:latin typeface="Calibri" charset="0"/>
                <a:ea typeface="宋体" charset="0"/>
              </a:rPr>
              <a:t>Billboard”</a:t>
            </a:r>
            <a:r>
              <a:rPr lang="zh-CN" altLang="en-US">
                <a:latin typeface="Calibri" charset="0"/>
                <a:ea typeface="宋体" charset="0"/>
              </a:rPr>
              <a:t>和“张海山锐谐体</a:t>
            </a:r>
            <a:r>
              <a:rPr lang="en-US" altLang="zh-CN">
                <a:latin typeface="Calibri" charset="0"/>
                <a:ea typeface="宋体" charset="0"/>
              </a:rPr>
              <a:t>”</a:t>
            </a:r>
            <a:r>
              <a:rPr lang="zh-CN" altLang="en-US">
                <a:latin typeface="Calibri" charset="0"/>
                <a:ea typeface="宋体" charset="0"/>
              </a:rPr>
              <a:t>，字体下载推荐网址</a:t>
            </a:r>
            <a:r>
              <a:rPr lang="en-US" altLang="zh-CN">
                <a:latin typeface="Calibri" charset="0"/>
                <a:ea typeface="宋体" charset="0"/>
              </a:rPr>
              <a:t>http://www.qiuziti.com/</a:t>
            </a:r>
            <a:r>
              <a:rPr lang="zh-CN" altLang="en-US">
                <a:latin typeface="Calibri" charset="0"/>
                <a:ea typeface="宋体" charset="0"/>
              </a:rPr>
              <a:t>，下载解压缩后将字体复制至</a:t>
            </a:r>
            <a:r>
              <a:rPr lang="en-US" altLang="zh-CN">
                <a:latin typeface="Calibri" charset="0"/>
                <a:ea typeface="宋体" charset="0"/>
              </a:rPr>
              <a:t>C</a:t>
            </a:r>
            <a:r>
              <a:rPr lang="zh-CN" altLang="en-US">
                <a:latin typeface="Calibri" charset="0"/>
                <a:ea typeface="宋体" charset="0"/>
              </a:rPr>
              <a:t>盘</a:t>
            </a:r>
            <a:r>
              <a:rPr lang="en-US" altLang="zh-CN">
                <a:latin typeface="Calibri" charset="0"/>
                <a:ea typeface="宋体" charset="0"/>
              </a:rPr>
              <a:t>WINDOWS</a:t>
            </a:r>
            <a:r>
              <a:rPr lang="zh-CN" altLang="en-US">
                <a:latin typeface="Calibri" charset="0"/>
                <a:ea typeface="宋体" charset="0"/>
              </a:rPr>
              <a:t>文件夹里的</a:t>
            </a:r>
            <a:r>
              <a:rPr lang="en-US" altLang="zh-CN">
                <a:latin typeface="Calibri" charset="0"/>
                <a:ea typeface="宋体" charset="0"/>
              </a:rPr>
              <a:t>FONTS</a:t>
            </a:r>
            <a:r>
              <a:rPr lang="zh-CN" altLang="en-US">
                <a:latin typeface="Calibri" charset="0"/>
                <a:ea typeface="宋体" charset="0"/>
              </a:rPr>
              <a:t>文件夹下即可。</a:t>
            </a:r>
          </a:p>
        </p:txBody>
      </p:sp>
      <p:sp>
        <p:nvSpPr>
          <p:cNvPr id="297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r" eaLnBrk="1" hangingPunct="1"/>
            <a:fld id="{19FB3C61-C768-3B46-B6EA-6A34C9984275}" type="slidenum">
              <a:rPr lang="zh-CN" altLang="en-US" sz="1200"/>
              <a:pPr algn="r" eaLnBrk="1" hangingPunct="1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73861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0D80-4FD0-7744-B5CB-EB924C86E555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68A3BB-4603-5D45-B804-926482CE2F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18564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09E-A4A4-9E42-845E-34F632F36CEB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BA5CE-A409-7248-9F34-D20A0AC8B7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97687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D1AF6-FA03-F145-87A9-A3CBFF4003C2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7538C6-68FF-304D-908F-4E12005C2C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9644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82E16-33D2-C748-BF1E-BC3D3B4E72E6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CC65BE-7A44-6B4E-BAD8-193E965080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0522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B3849-C27C-7049-BAA8-11DD66AA3401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5EDDFB-E201-594B-9879-0EC035F209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1630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F16E8-6F32-DE44-804B-8BF84B7D3DF1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733FC4-002A-264C-A62A-8550115317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639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618B1-72C8-B842-965D-2E10E518E34E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C3AC7-7CFF-5545-8592-228BDA9E595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236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9392D-33D7-AC4C-9668-8F534B634D46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3448E-2629-CD47-A981-AE2080C1D5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839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9456B-2D16-6C43-AA04-05EB8337FAFF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4D71B9-E279-C142-8F32-4239176BF8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5546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3449E-6413-E945-A0FE-E0A950AD9714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890C5B-1E30-614B-B7A2-3AFD3DB140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06748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F204E-5863-6146-A333-FA72D7FDE4B7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1E7178-0CF6-7640-AB18-8BAADB1A40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83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16D0E7F-ECE2-B845-A6A8-9E1417CF8F89}" type="datetimeFigureOut">
              <a:rPr lang="zh-CN" altLang="en-US"/>
              <a:pPr>
                <a:defRPr/>
              </a:pPr>
              <a:t>2017/12/15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7667ABA0-AC37-7C41-B7B4-4B39A9E3B3A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组合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493713"/>
            <a:ext cx="5876925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6" name="直接连接符 16"/>
          <p:cNvCxnSpPr>
            <a:cxnSpLocks noChangeShapeType="1"/>
          </p:cNvCxnSpPr>
          <p:nvPr/>
        </p:nvCxnSpPr>
        <p:spPr bwMode="auto">
          <a:xfrm flipV="1">
            <a:off x="4833938" y="579438"/>
            <a:ext cx="1285875" cy="3238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" name="直接连接符 17"/>
          <p:cNvCxnSpPr>
            <a:cxnSpLocks noChangeShapeType="1"/>
          </p:cNvCxnSpPr>
          <p:nvPr/>
        </p:nvCxnSpPr>
        <p:spPr bwMode="auto">
          <a:xfrm>
            <a:off x="6119813" y="579438"/>
            <a:ext cx="1389062" cy="3238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" name="直接连接符 18"/>
          <p:cNvCxnSpPr>
            <a:cxnSpLocks noChangeShapeType="1"/>
          </p:cNvCxnSpPr>
          <p:nvPr/>
        </p:nvCxnSpPr>
        <p:spPr bwMode="auto">
          <a:xfrm>
            <a:off x="7508875" y="903288"/>
            <a:ext cx="990600" cy="9096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" name="直接连接符 19"/>
          <p:cNvCxnSpPr>
            <a:cxnSpLocks noChangeShapeType="1"/>
          </p:cNvCxnSpPr>
          <p:nvPr/>
        </p:nvCxnSpPr>
        <p:spPr bwMode="auto">
          <a:xfrm>
            <a:off x="8499475" y="1812925"/>
            <a:ext cx="500063" cy="13033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0" name="直接连接符 20"/>
          <p:cNvCxnSpPr>
            <a:cxnSpLocks noChangeShapeType="1"/>
          </p:cNvCxnSpPr>
          <p:nvPr/>
        </p:nvCxnSpPr>
        <p:spPr bwMode="auto">
          <a:xfrm flipV="1">
            <a:off x="3789363" y="903288"/>
            <a:ext cx="1052512" cy="9096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1" name="直接连接符 21"/>
          <p:cNvCxnSpPr>
            <a:cxnSpLocks noChangeShapeType="1"/>
          </p:cNvCxnSpPr>
          <p:nvPr/>
        </p:nvCxnSpPr>
        <p:spPr bwMode="auto">
          <a:xfrm flipV="1">
            <a:off x="3317875" y="1812925"/>
            <a:ext cx="471488" cy="12700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" name="直接连接符 22"/>
          <p:cNvCxnSpPr>
            <a:cxnSpLocks noChangeShapeType="1"/>
          </p:cNvCxnSpPr>
          <p:nvPr/>
        </p:nvCxnSpPr>
        <p:spPr bwMode="auto">
          <a:xfrm flipH="1" flipV="1">
            <a:off x="3317875" y="3082925"/>
            <a:ext cx="165100" cy="137001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3" name="直接连接符 23"/>
          <p:cNvCxnSpPr>
            <a:cxnSpLocks noChangeShapeType="1"/>
          </p:cNvCxnSpPr>
          <p:nvPr/>
        </p:nvCxnSpPr>
        <p:spPr bwMode="auto">
          <a:xfrm flipH="1" flipV="1">
            <a:off x="3482975" y="4468813"/>
            <a:ext cx="777875" cy="111442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4" name="直接连接符 24"/>
          <p:cNvCxnSpPr>
            <a:cxnSpLocks noChangeShapeType="1"/>
          </p:cNvCxnSpPr>
          <p:nvPr/>
        </p:nvCxnSpPr>
        <p:spPr bwMode="auto">
          <a:xfrm flipV="1">
            <a:off x="8812213" y="3108325"/>
            <a:ext cx="179387" cy="13223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5" name="直接连接符 25"/>
          <p:cNvCxnSpPr>
            <a:cxnSpLocks noChangeShapeType="1"/>
          </p:cNvCxnSpPr>
          <p:nvPr/>
        </p:nvCxnSpPr>
        <p:spPr bwMode="auto">
          <a:xfrm flipV="1">
            <a:off x="8032750" y="4430713"/>
            <a:ext cx="779463" cy="11430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6" name="直接连接符 26"/>
          <p:cNvCxnSpPr>
            <a:cxnSpLocks noChangeShapeType="1"/>
          </p:cNvCxnSpPr>
          <p:nvPr/>
        </p:nvCxnSpPr>
        <p:spPr bwMode="auto">
          <a:xfrm flipH="1" flipV="1">
            <a:off x="4260850" y="5583238"/>
            <a:ext cx="1216025" cy="6223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7" name="直接连接符 27"/>
          <p:cNvCxnSpPr>
            <a:cxnSpLocks noChangeShapeType="1"/>
          </p:cNvCxnSpPr>
          <p:nvPr/>
        </p:nvCxnSpPr>
        <p:spPr bwMode="auto">
          <a:xfrm flipH="1">
            <a:off x="6813550" y="5573713"/>
            <a:ext cx="1219200" cy="6604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8" name="直接连接符 28"/>
          <p:cNvCxnSpPr>
            <a:cxnSpLocks noChangeShapeType="1"/>
          </p:cNvCxnSpPr>
          <p:nvPr/>
        </p:nvCxnSpPr>
        <p:spPr bwMode="auto">
          <a:xfrm flipH="1" flipV="1">
            <a:off x="5472113" y="6205538"/>
            <a:ext cx="1341437" cy="285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9" name="直接连接符 29"/>
          <p:cNvCxnSpPr>
            <a:cxnSpLocks noChangeShapeType="1"/>
          </p:cNvCxnSpPr>
          <p:nvPr/>
        </p:nvCxnSpPr>
        <p:spPr bwMode="auto">
          <a:xfrm>
            <a:off x="4833938" y="903288"/>
            <a:ext cx="368300" cy="6604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0" name="直接连接符 30"/>
          <p:cNvCxnSpPr>
            <a:cxnSpLocks noChangeShapeType="1"/>
          </p:cNvCxnSpPr>
          <p:nvPr/>
        </p:nvCxnSpPr>
        <p:spPr bwMode="auto">
          <a:xfrm>
            <a:off x="4833938" y="903288"/>
            <a:ext cx="1546225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1" name="直接连接符 31"/>
          <p:cNvCxnSpPr>
            <a:cxnSpLocks noChangeShapeType="1"/>
          </p:cNvCxnSpPr>
          <p:nvPr/>
        </p:nvCxnSpPr>
        <p:spPr bwMode="auto">
          <a:xfrm>
            <a:off x="6119813" y="579438"/>
            <a:ext cx="260350" cy="3238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2" name="直接连接符 32"/>
          <p:cNvCxnSpPr>
            <a:cxnSpLocks noChangeShapeType="1"/>
          </p:cNvCxnSpPr>
          <p:nvPr/>
        </p:nvCxnSpPr>
        <p:spPr bwMode="auto">
          <a:xfrm>
            <a:off x="6380163" y="903288"/>
            <a:ext cx="1128712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3" name="直接连接符 33"/>
          <p:cNvCxnSpPr>
            <a:cxnSpLocks noChangeShapeType="1"/>
          </p:cNvCxnSpPr>
          <p:nvPr/>
        </p:nvCxnSpPr>
        <p:spPr bwMode="auto">
          <a:xfrm>
            <a:off x="7508875" y="903288"/>
            <a:ext cx="603250" cy="9302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4" name="直接连接符 34"/>
          <p:cNvCxnSpPr>
            <a:cxnSpLocks noChangeShapeType="1"/>
          </p:cNvCxnSpPr>
          <p:nvPr/>
        </p:nvCxnSpPr>
        <p:spPr bwMode="auto">
          <a:xfrm flipV="1">
            <a:off x="8112125" y="1812925"/>
            <a:ext cx="387350" cy="2381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5" name="直接连接符 35"/>
          <p:cNvCxnSpPr>
            <a:cxnSpLocks noChangeShapeType="1"/>
          </p:cNvCxnSpPr>
          <p:nvPr/>
        </p:nvCxnSpPr>
        <p:spPr bwMode="auto">
          <a:xfrm flipV="1">
            <a:off x="3817938" y="903288"/>
            <a:ext cx="1016000" cy="152241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6" name="直接连接符 36"/>
          <p:cNvCxnSpPr>
            <a:cxnSpLocks noChangeShapeType="1"/>
          </p:cNvCxnSpPr>
          <p:nvPr/>
        </p:nvCxnSpPr>
        <p:spPr bwMode="auto">
          <a:xfrm flipH="1">
            <a:off x="3317875" y="2387600"/>
            <a:ext cx="525463" cy="7064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7" name="直接连接符 37"/>
          <p:cNvCxnSpPr>
            <a:cxnSpLocks noChangeShapeType="1"/>
          </p:cNvCxnSpPr>
          <p:nvPr/>
        </p:nvCxnSpPr>
        <p:spPr bwMode="auto">
          <a:xfrm flipH="1" flipV="1">
            <a:off x="8108950" y="1825625"/>
            <a:ext cx="890588" cy="12906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8" name="直接连接符 38"/>
          <p:cNvCxnSpPr>
            <a:cxnSpLocks noChangeShapeType="1"/>
          </p:cNvCxnSpPr>
          <p:nvPr/>
        </p:nvCxnSpPr>
        <p:spPr bwMode="auto">
          <a:xfrm flipH="1" flipV="1">
            <a:off x="3789363" y="1812925"/>
            <a:ext cx="111125" cy="25082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9" name="直接连接符 39"/>
          <p:cNvCxnSpPr>
            <a:cxnSpLocks noChangeShapeType="1"/>
          </p:cNvCxnSpPr>
          <p:nvPr/>
        </p:nvCxnSpPr>
        <p:spPr bwMode="auto">
          <a:xfrm flipH="1" flipV="1">
            <a:off x="3317875" y="3082925"/>
            <a:ext cx="582613" cy="12382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0" name="直接连接符 40"/>
          <p:cNvCxnSpPr>
            <a:cxnSpLocks noChangeShapeType="1"/>
          </p:cNvCxnSpPr>
          <p:nvPr/>
        </p:nvCxnSpPr>
        <p:spPr bwMode="auto">
          <a:xfrm flipH="1">
            <a:off x="3490913" y="4321175"/>
            <a:ext cx="409575" cy="1412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1" name="直接连接符 41"/>
          <p:cNvCxnSpPr>
            <a:cxnSpLocks noChangeShapeType="1"/>
          </p:cNvCxnSpPr>
          <p:nvPr/>
        </p:nvCxnSpPr>
        <p:spPr bwMode="auto">
          <a:xfrm flipH="1">
            <a:off x="4260850" y="5021263"/>
            <a:ext cx="941388" cy="5524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" name="直接连接符 42"/>
          <p:cNvCxnSpPr>
            <a:cxnSpLocks noChangeShapeType="1"/>
          </p:cNvCxnSpPr>
          <p:nvPr/>
        </p:nvCxnSpPr>
        <p:spPr bwMode="auto">
          <a:xfrm>
            <a:off x="3900488" y="4310063"/>
            <a:ext cx="360362" cy="12731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3" name="直接连接符 43"/>
          <p:cNvCxnSpPr>
            <a:cxnSpLocks noChangeShapeType="1"/>
          </p:cNvCxnSpPr>
          <p:nvPr/>
        </p:nvCxnSpPr>
        <p:spPr bwMode="auto">
          <a:xfrm flipV="1">
            <a:off x="7897813" y="4440238"/>
            <a:ext cx="922337" cy="3048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4" name="直接箭头连接符 44"/>
          <p:cNvCxnSpPr>
            <a:cxnSpLocks noChangeShapeType="1"/>
          </p:cNvCxnSpPr>
          <p:nvPr/>
        </p:nvCxnSpPr>
        <p:spPr bwMode="auto">
          <a:xfrm>
            <a:off x="7900988" y="4749800"/>
            <a:ext cx="134937" cy="833438"/>
          </a:xfrm>
          <a:prstGeom prst="straightConnector1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5" name="直接连接符 45"/>
          <p:cNvCxnSpPr>
            <a:cxnSpLocks noChangeShapeType="1"/>
          </p:cNvCxnSpPr>
          <p:nvPr/>
        </p:nvCxnSpPr>
        <p:spPr bwMode="auto">
          <a:xfrm flipV="1">
            <a:off x="6542088" y="5573713"/>
            <a:ext cx="1490662" cy="12382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6" name="直接连接符 46"/>
          <p:cNvCxnSpPr>
            <a:cxnSpLocks noChangeShapeType="1"/>
          </p:cNvCxnSpPr>
          <p:nvPr/>
        </p:nvCxnSpPr>
        <p:spPr bwMode="auto">
          <a:xfrm flipH="1" flipV="1">
            <a:off x="4257675" y="5575300"/>
            <a:ext cx="2274888" cy="1222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7" name="直接连接符 47"/>
          <p:cNvCxnSpPr>
            <a:cxnSpLocks noChangeShapeType="1"/>
          </p:cNvCxnSpPr>
          <p:nvPr/>
        </p:nvCxnSpPr>
        <p:spPr bwMode="auto">
          <a:xfrm>
            <a:off x="6523038" y="5697538"/>
            <a:ext cx="290512" cy="5365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8" name="直接连接符 48"/>
          <p:cNvCxnSpPr>
            <a:cxnSpLocks noChangeShapeType="1"/>
          </p:cNvCxnSpPr>
          <p:nvPr/>
        </p:nvCxnSpPr>
        <p:spPr bwMode="auto">
          <a:xfrm flipH="1">
            <a:off x="5472113" y="5697538"/>
            <a:ext cx="1050925" cy="5080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9" name="直接连接符 49"/>
          <p:cNvCxnSpPr>
            <a:cxnSpLocks noChangeShapeType="1"/>
          </p:cNvCxnSpPr>
          <p:nvPr/>
        </p:nvCxnSpPr>
        <p:spPr bwMode="auto">
          <a:xfrm flipH="1">
            <a:off x="8305800" y="3111500"/>
            <a:ext cx="693738" cy="1920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0" name="直接连接符 50"/>
          <p:cNvCxnSpPr>
            <a:cxnSpLocks noChangeShapeType="1"/>
          </p:cNvCxnSpPr>
          <p:nvPr/>
        </p:nvCxnSpPr>
        <p:spPr bwMode="auto">
          <a:xfrm flipV="1">
            <a:off x="7891463" y="3094038"/>
            <a:ext cx="1100137" cy="16541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1" name="直接连接符 51"/>
          <p:cNvCxnSpPr>
            <a:cxnSpLocks noChangeShapeType="1"/>
          </p:cNvCxnSpPr>
          <p:nvPr/>
        </p:nvCxnSpPr>
        <p:spPr bwMode="auto">
          <a:xfrm>
            <a:off x="6380163" y="903288"/>
            <a:ext cx="1731962" cy="9223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2" name="直接连接符 52"/>
          <p:cNvCxnSpPr>
            <a:cxnSpLocks noChangeShapeType="1"/>
          </p:cNvCxnSpPr>
          <p:nvPr/>
        </p:nvCxnSpPr>
        <p:spPr bwMode="auto">
          <a:xfrm flipH="1" flipV="1">
            <a:off x="6380163" y="903288"/>
            <a:ext cx="1579562" cy="17827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3" name="直接连接符 53"/>
          <p:cNvCxnSpPr>
            <a:cxnSpLocks noChangeShapeType="1"/>
          </p:cNvCxnSpPr>
          <p:nvPr/>
        </p:nvCxnSpPr>
        <p:spPr bwMode="auto">
          <a:xfrm flipH="1">
            <a:off x="7959725" y="1836738"/>
            <a:ext cx="152400" cy="84931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4" name="直接连接符 54"/>
          <p:cNvCxnSpPr>
            <a:cxnSpLocks noChangeShapeType="1"/>
          </p:cNvCxnSpPr>
          <p:nvPr/>
        </p:nvCxnSpPr>
        <p:spPr bwMode="auto">
          <a:xfrm flipH="1" flipV="1">
            <a:off x="8112125" y="1828800"/>
            <a:ext cx="193675" cy="14811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5" name="直接连接符 55"/>
          <p:cNvCxnSpPr>
            <a:cxnSpLocks noChangeShapeType="1"/>
          </p:cNvCxnSpPr>
          <p:nvPr/>
        </p:nvCxnSpPr>
        <p:spPr bwMode="auto">
          <a:xfrm flipV="1">
            <a:off x="4168775" y="1563688"/>
            <a:ext cx="1033463" cy="11223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6" name="直接连接符 56"/>
          <p:cNvCxnSpPr>
            <a:cxnSpLocks noChangeShapeType="1"/>
          </p:cNvCxnSpPr>
          <p:nvPr/>
        </p:nvCxnSpPr>
        <p:spPr bwMode="auto">
          <a:xfrm flipV="1">
            <a:off x="5202238" y="903288"/>
            <a:ext cx="1173162" cy="6604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7" name="直接连接符 57"/>
          <p:cNvCxnSpPr>
            <a:cxnSpLocks noChangeShapeType="1"/>
          </p:cNvCxnSpPr>
          <p:nvPr/>
        </p:nvCxnSpPr>
        <p:spPr bwMode="auto">
          <a:xfrm flipV="1">
            <a:off x="3817938" y="1570038"/>
            <a:ext cx="1384300" cy="8445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8" name="直接连接符 58"/>
          <p:cNvCxnSpPr>
            <a:cxnSpLocks noChangeShapeType="1"/>
          </p:cNvCxnSpPr>
          <p:nvPr/>
        </p:nvCxnSpPr>
        <p:spPr bwMode="auto">
          <a:xfrm flipH="1" flipV="1">
            <a:off x="3819525" y="2420938"/>
            <a:ext cx="349250" cy="26511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9" name="直接连接符 59"/>
          <p:cNvCxnSpPr>
            <a:cxnSpLocks noChangeShapeType="1"/>
          </p:cNvCxnSpPr>
          <p:nvPr/>
        </p:nvCxnSpPr>
        <p:spPr bwMode="auto">
          <a:xfrm flipH="1">
            <a:off x="3900488" y="3789363"/>
            <a:ext cx="268287" cy="5254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0" name="直接连接符 60"/>
          <p:cNvCxnSpPr>
            <a:cxnSpLocks noChangeShapeType="1"/>
          </p:cNvCxnSpPr>
          <p:nvPr/>
        </p:nvCxnSpPr>
        <p:spPr bwMode="auto">
          <a:xfrm flipH="1" flipV="1">
            <a:off x="4168775" y="3789363"/>
            <a:ext cx="1033463" cy="12271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1" name="直接连接符 61"/>
          <p:cNvCxnSpPr>
            <a:cxnSpLocks noChangeShapeType="1"/>
          </p:cNvCxnSpPr>
          <p:nvPr/>
        </p:nvCxnSpPr>
        <p:spPr bwMode="auto">
          <a:xfrm flipH="1" flipV="1">
            <a:off x="3900488" y="4321175"/>
            <a:ext cx="1301750" cy="6921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2" name="直接连接符 62"/>
          <p:cNvCxnSpPr>
            <a:cxnSpLocks noChangeShapeType="1"/>
          </p:cNvCxnSpPr>
          <p:nvPr/>
        </p:nvCxnSpPr>
        <p:spPr bwMode="auto">
          <a:xfrm flipH="1" flipV="1">
            <a:off x="5202238" y="5021263"/>
            <a:ext cx="1339850" cy="6778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3" name="直接连接符 63"/>
          <p:cNvCxnSpPr>
            <a:cxnSpLocks noChangeShapeType="1"/>
          </p:cNvCxnSpPr>
          <p:nvPr/>
        </p:nvCxnSpPr>
        <p:spPr bwMode="auto">
          <a:xfrm flipH="1">
            <a:off x="6523038" y="3789363"/>
            <a:ext cx="1436687" cy="19097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4" name="直接连接符 64"/>
          <p:cNvCxnSpPr>
            <a:cxnSpLocks noChangeShapeType="1"/>
          </p:cNvCxnSpPr>
          <p:nvPr/>
        </p:nvCxnSpPr>
        <p:spPr bwMode="auto">
          <a:xfrm flipV="1">
            <a:off x="7883525" y="3800475"/>
            <a:ext cx="76200" cy="94456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5" name="直接连接符 65"/>
          <p:cNvCxnSpPr>
            <a:cxnSpLocks noChangeShapeType="1"/>
          </p:cNvCxnSpPr>
          <p:nvPr/>
        </p:nvCxnSpPr>
        <p:spPr bwMode="auto">
          <a:xfrm flipH="1">
            <a:off x="7897813" y="3298825"/>
            <a:ext cx="411162" cy="144621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6" name="直接连接符 66"/>
          <p:cNvCxnSpPr>
            <a:cxnSpLocks noChangeShapeType="1"/>
          </p:cNvCxnSpPr>
          <p:nvPr/>
        </p:nvCxnSpPr>
        <p:spPr bwMode="auto">
          <a:xfrm flipV="1">
            <a:off x="6537325" y="4749800"/>
            <a:ext cx="1363663" cy="9413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7" name="直接连接符 67"/>
          <p:cNvCxnSpPr>
            <a:cxnSpLocks noChangeShapeType="1"/>
          </p:cNvCxnSpPr>
          <p:nvPr/>
        </p:nvCxnSpPr>
        <p:spPr bwMode="auto">
          <a:xfrm>
            <a:off x="4168775" y="2686050"/>
            <a:ext cx="192722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8" name="直接连接符 68"/>
          <p:cNvCxnSpPr>
            <a:cxnSpLocks noChangeShapeType="1"/>
          </p:cNvCxnSpPr>
          <p:nvPr/>
        </p:nvCxnSpPr>
        <p:spPr bwMode="auto">
          <a:xfrm>
            <a:off x="4168775" y="2686050"/>
            <a:ext cx="0" cy="615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9" name="直接连接符 69"/>
          <p:cNvCxnSpPr>
            <a:cxnSpLocks noChangeShapeType="1"/>
          </p:cNvCxnSpPr>
          <p:nvPr/>
        </p:nvCxnSpPr>
        <p:spPr bwMode="auto">
          <a:xfrm>
            <a:off x="7959725" y="2686050"/>
            <a:ext cx="0" cy="742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0" name="直接连接符 70"/>
          <p:cNvCxnSpPr>
            <a:cxnSpLocks noChangeShapeType="1"/>
          </p:cNvCxnSpPr>
          <p:nvPr/>
        </p:nvCxnSpPr>
        <p:spPr bwMode="auto">
          <a:xfrm>
            <a:off x="6032500" y="2686050"/>
            <a:ext cx="192722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1" name="直接连接符 71"/>
          <p:cNvCxnSpPr>
            <a:cxnSpLocks noChangeShapeType="1"/>
          </p:cNvCxnSpPr>
          <p:nvPr/>
        </p:nvCxnSpPr>
        <p:spPr bwMode="auto">
          <a:xfrm>
            <a:off x="4168775" y="3184525"/>
            <a:ext cx="0" cy="615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2" name="直接连接符 72"/>
          <p:cNvCxnSpPr>
            <a:cxnSpLocks noChangeShapeType="1"/>
          </p:cNvCxnSpPr>
          <p:nvPr/>
        </p:nvCxnSpPr>
        <p:spPr bwMode="auto">
          <a:xfrm>
            <a:off x="7959725" y="3057525"/>
            <a:ext cx="0" cy="742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3" name="直接连接符 73"/>
          <p:cNvCxnSpPr>
            <a:cxnSpLocks noChangeShapeType="1"/>
          </p:cNvCxnSpPr>
          <p:nvPr/>
        </p:nvCxnSpPr>
        <p:spPr bwMode="auto">
          <a:xfrm>
            <a:off x="4168775" y="3800475"/>
            <a:ext cx="129857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4" name="直接连接符 74"/>
          <p:cNvCxnSpPr>
            <a:cxnSpLocks noChangeShapeType="1"/>
          </p:cNvCxnSpPr>
          <p:nvPr/>
        </p:nvCxnSpPr>
        <p:spPr bwMode="auto">
          <a:xfrm>
            <a:off x="6661150" y="3800475"/>
            <a:ext cx="129857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组合 78"/>
          <p:cNvGrpSpPr>
            <a:grpSpLocks/>
          </p:cNvGrpSpPr>
          <p:nvPr/>
        </p:nvGrpSpPr>
        <p:grpSpPr bwMode="auto">
          <a:xfrm>
            <a:off x="3359150" y="2713038"/>
            <a:ext cx="5448300" cy="1241425"/>
            <a:chOff x="0" y="0"/>
            <a:chExt cx="5448300" cy="1242162"/>
          </a:xfrm>
        </p:grpSpPr>
        <p:sp>
          <p:nvSpPr>
            <p:cNvPr id="2112" name="文本框 76"/>
            <p:cNvSpPr txBox="1">
              <a:spLocks noChangeArrowheads="1"/>
            </p:cNvSpPr>
            <p:nvPr/>
          </p:nvSpPr>
          <p:spPr bwMode="auto">
            <a:xfrm>
              <a:off x="0" y="0"/>
              <a:ext cx="5448300" cy="1016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6000" dirty="0" smtClean="0">
                  <a:solidFill>
                    <a:schemeClr val="bg1"/>
                  </a:solidFill>
                  <a:latin typeface="Billboard" charset="0"/>
                  <a:ea typeface="张海山锐谐体" charset="0"/>
                </a:rPr>
                <a:t>Neural-art</a:t>
              </a:r>
              <a:endParaRPr lang="zh-CN" altLang="en-US" sz="6000" dirty="0">
                <a:solidFill>
                  <a:schemeClr val="bg1"/>
                </a:solidFill>
                <a:latin typeface="Billboard" charset="0"/>
                <a:ea typeface="张海山锐谐体" charset="0"/>
              </a:endParaRPr>
            </a:p>
          </p:txBody>
        </p:sp>
        <p:sp>
          <p:nvSpPr>
            <p:cNvPr id="2113" name="文本框 77"/>
            <p:cNvSpPr txBox="1">
              <a:spLocks noChangeArrowheads="1"/>
            </p:cNvSpPr>
            <p:nvPr/>
          </p:nvSpPr>
          <p:spPr bwMode="auto">
            <a:xfrm>
              <a:off x="2037995" y="934385"/>
              <a:ext cx="13660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1400" dirty="0" smtClean="0">
                  <a:solidFill>
                    <a:schemeClr val="bg1"/>
                  </a:solidFill>
                  <a:latin typeface="张海山锐谐体" charset="0"/>
                  <a:ea typeface="张海山锐谐体" charset="0"/>
                </a:rPr>
                <a:t> </a:t>
              </a:r>
              <a:endParaRPr lang="zh-CN" altLang="en-US" sz="1400" dirty="0">
                <a:solidFill>
                  <a:schemeClr val="bg1"/>
                </a:solidFill>
                <a:latin typeface="张海山锐谐体" charset="0"/>
                <a:ea typeface="张海山锐谐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473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1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0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10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10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10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10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10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10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10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10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100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100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100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3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623455" y="87283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</a:p>
          <a:p>
            <a:endParaRPr kumimoji="1" lang="zh-CN" altLang="en-US" sz="1400" dirty="0"/>
          </a:p>
        </p:txBody>
      </p:sp>
      <p:cxnSp>
        <p:nvCxnSpPr>
          <p:cNvPr id="12" name="直接连接符 81"/>
          <p:cNvCxnSpPr>
            <a:cxnSpLocks noChangeShapeType="1"/>
          </p:cNvCxnSpPr>
          <p:nvPr/>
        </p:nvCxnSpPr>
        <p:spPr bwMode="auto">
          <a:xfrm>
            <a:off x="623455" y="3733552"/>
            <a:ext cx="3649790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550277" y="2220037"/>
            <a:ext cx="27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        （偏理论）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035" y="5015345"/>
            <a:ext cx="39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       （偏应用）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2691" y="1713096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智能（图灵值）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2691" y="4442193"/>
            <a:ext cx="14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rgbClr val="FFFF00"/>
                </a:solidFill>
              </a:rPr>
              <a:t>集成程度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可交互性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7306" y="1211390"/>
            <a:ext cx="195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Adobe Sensei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22351" y="1593605"/>
            <a:ext cx="515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Adobe Sensei</a:t>
            </a:r>
            <a:r>
              <a:rPr lang="zh-CN" altLang="en-US" dirty="0">
                <a:solidFill>
                  <a:schemeClr val="bg1"/>
                </a:solidFill>
              </a:rPr>
              <a:t>利用了机器学习和深度学习技术，在计算机视觉领域创造了很多黑科技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29225" y="307181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dirty="0" smtClean="0">
                <a:solidFill>
                  <a:schemeClr val="bg1"/>
                </a:solidFill>
              </a:rPr>
              <a:t>Store</a:t>
            </a:r>
            <a:r>
              <a:rPr kumimoji="1" lang="zh-CN" altLang="en-US" dirty="0" smtClean="0">
                <a:solidFill>
                  <a:schemeClr val="bg1"/>
                </a:solidFill>
              </a:rPr>
              <a:t>功能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51" y="3985174"/>
            <a:ext cx="6827107" cy="19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9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623455" y="87283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</a:p>
          <a:p>
            <a:endParaRPr kumimoji="1" lang="zh-CN" altLang="en-US" sz="1400" dirty="0"/>
          </a:p>
        </p:txBody>
      </p:sp>
      <p:cxnSp>
        <p:nvCxnSpPr>
          <p:cNvPr id="12" name="直接连接符 81"/>
          <p:cNvCxnSpPr>
            <a:cxnSpLocks noChangeShapeType="1"/>
          </p:cNvCxnSpPr>
          <p:nvPr/>
        </p:nvCxnSpPr>
        <p:spPr bwMode="auto">
          <a:xfrm>
            <a:off x="623455" y="3733552"/>
            <a:ext cx="3649790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550277" y="2220037"/>
            <a:ext cx="27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        （偏理论）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035" y="5015345"/>
            <a:ext cx="39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       （偏应用）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2691" y="1713096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智能（图灵值）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2691" y="4442193"/>
            <a:ext cx="14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rgbClr val="FFFF00"/>
                </a:solidFill>
              </a:rPr>
              <a:t>集成程度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可交互性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13235" y="1343764"/>
            <a:ext cx="206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2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dirty="0" smtClean="0">
                <a:solidFill>
                  <a:schemeClr val="bg1"/>
                </a:solidFill>
              </a:rPr>
              <a:t>PS</a:t>
            </a:r>
            <a:r>
              <a:rPr kumimoji="1" lang="zh-CN" altLang="en-US" dirty="0" smtClean="0">
                <a:solidFill>
                  <a:schemeClr val="bg1"/>
                </a:solidFill>
              </a:rPr>
              <a:t>抠图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133" y="1343764"/>
            <a:ext cx="2791097" cy="219798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13235" y="3922566"/>
            <a:ext cx="158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3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、延伸补充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73" y="3783826"/>
            <a:ext cx="4064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0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623455" y="87283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</a:p>
          <a:p>
            <a:endParaRPr kumimoji="1" lang="zh-CN" altLang="en-US" sz="1400" dirty="0"/>
          </a:p>
        </p:txBody>
      </p:sp>
      <p:cxnSp>
        <p:nvCxnSpPr>
          <p:cNvPr id="12" name="直接连接符 81"/>
          <p:cNvCxnSpPr>
            <a:cxnSpLocks noChangeShapeType="1"/>
          </p:cNvCxnSpPr>
          <p:nvPr/>
        </p:nvCxnSpPr>
        <p:spPr bwMode="auto">
          <a:xfrm>
            <a:off x="623455" y="3733552"/>
            <a:ext cx="3649790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550277" y="2220037"/>
            <a:ext cx="27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        （偏理论）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035" y="5015345"/>
            <a:ext cx="39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       （偏应用）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2691" y="1713096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智能（图灵值）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2691" y="4442193"/>
            <a:ext cx="14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rgbClr val="FFFF00"/>
                </a:solidFill>
              </a:rPr>
              <a:t>集成程度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可交互性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57837" y="1396056"/>
            <a:ext cx="206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4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、切换背景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089" y="2220037"/>
            <a:ext cx="4064000" cy="20066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998089" y="4496620"/>
            <a:ext cx="540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切换不同景色的天空，整张图的光线都</a:t>
            </a:r>
            <a:r>
              <a:rPr lang="zh-CN" altLang="en-US">
                <a:solidFill>
                  <a:schemeClr val="bg1"/>
                </a:solidFill>
              </a:rPr>
              <a:t>跟随</a:t>
            </a:r>
            <a:r>
              <a:rPr lang="zh-CN" altLang="en-US" smtClean="0">
                <a:solidFill>
                  <a:schemeClr val="bg1"/>
                </a:solidFill>
              </a:rPr>
              <a:t>变化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48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623455" y="87283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</a:p>
          <a:p>
            <a:endParaRPr kumimoji="1" lang="zh-CN" altLang="en-US" sz="1400" dirty="0"/>
          </a:p>
        </p:txBody>
      </p:sp>
      <p:cxnSp>
        <p:nvCxnSpPr>
          <p:cNvPr id="12" name="直接连接符 81"/>
          <p:cNvCxnSpPr>
            <a:cxnSpLocks noChangeShapeType="1"/>
          </p:cNvCxnSpPr>
          <p:nvPr/>
        </p:nvCxnSpPr>
        <p:spPr bwMode="auto">
          <a:xfrm>
            <a:off x="623455" y="3733552"/>
            <a:ext cx="3649790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550277" y="2220037"/>
            <a:ext cx="27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        （偏理论）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035" y="5015345"/>
            <a:ext cx="39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       （偏应用）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2691" y="1713096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智能（图灵值）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2691" y="4442193"/>
            <a:ext cx="14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集成程度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rgbClr val="FFFF00"/>
                </a:solidFill>
              </a:rPr>
              <a:t>可交互性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568007"/>
            <a:ext cx="1605628" cy="261748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755116" y="1706896"/>
            <a:ext cx="295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携程</a:t>
            </a:r>
            <a:r>
              <a:rPr kumimoji="1" lang="en-US" altLang="zh-CN" dirty="0" smtClean="0">
                <a:solidFill>
                  <a:schemeClr val="bg1"/>
                </a:solidFill>
              </a:rPr>
              <a:t>AI</a:t>
            </a:r>
            <a:r>
              <a:rPr kumimoji="1" lang="zh-CN" altLang="en-US" dirty="0" smtClean="0">
                <a:solidFill>
                  <a:schemeClr val="bg1"/>
                </a:solidFill>
              </a:rPr>
              <a:t>产品“小诗机”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98239" y="2381067"/>
            <a:ext cx="202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旅行中的各种场景和题裁的诗性表达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8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22" name="直接箭头连接符 2"/>
          <p:cNvCxnSpPr>
            <a:cxnSpLocks noChangeShapeType="1"/>
          </p:cNvCxnSpPr>
          <p:nvPr/>
        </p:nvCxnSpPr>
        <p:spPr bwMode="auto">
          <a:xfrm>
            <a:off x="1671930" y="4776942"/>
            <a:ext cx="951388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5"/>
          <p:cNvCxnSpPr>
            <a:cxnSpLocks noChangeShapeType="1"/>
          </p:cNvCxnSpPr>
          <p:nvPr/>
        </p:nvCxnSpPr>
        <p:spPr bwMode="auto">
          <a:xfrm flipV="1">
            <a:off x="3121317" y="4761076"/>
            <a:ext cx="0" cy="5445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38"/>
          <p:cNvCxnSpPr>
            <a:cxnSpLocks noChangeShapeType="1"/>
          </p:cNvCxnSpPr>
          <p:nvPr/>
        </p:nvCxnSpPr>
        <p:spPr bwMode="auto">
          <a:xfrm flipH="1" flipV="1">
            <a:off x="6145505" y="4380062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40"/>
          <p:cNvCxnSpPr>
            <a:cxnSpLocks noChangeShapeType="1"/>
          </p:cNvCxnSpPr>
          <p:nvPr/>
        </p:nvCxnSpPr>
        <p:spPr bwMode="auto">
          <a:xfrm flipH="1" flipV="1">
            <a:off x="9242717" y="4803926"/>
            <a:ext cx="0" cy="4333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" name="矩形 2"/>
          <p:cNvSpPr>
            <a:spLocks noChangeArrowheads="1"/>
          </p:cNvSpPr>
          <p:nvPr/>
        </p:nvSpPr>
        <p:spPr bwMode="auto">
          <a:xfrm>
            <a:off x="1681455" y="5169054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弱人工智能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27" name="矩形 2"/>
          <p:cNvSpPr>
            <a:spLocks noChangeArrowheads="1"/>
          </p:cNvSpPr>
          <p:nvPr/>
        </p:nvSpPr>
        <p:spPr bwMode="auto">
          <a:xfrm>
            <a:off x="4705642" y="3368829"/>
            <a:ext cx="2808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Neural-art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28" name="矩形 2"/>
          <p:cNvSpPr>
            <a:spLocks noChangeArrowheads="1"/>
          </p:cNvSpPr>
          <p:nvPr/>
        </p:nvSpPr>
        <p:spPr bwMode="auto">
          <a:xfrm>
            <a:off x="8018755" y="5096029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超级人工智能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cxnSp>
        <p:nvCxnSpPr>
          <p:cNvPr id="29" name="直接连接符 38"/>
          <p:cNvCxnSpPr>
            <a:cxnSpLocks noChangeShapeType="1"/>
          </p:cNvCxnSpPr>
          <p:nvPr/>
        </p:nvCxnSpPr>
        <p:spPr bwMode="auto">
          <a:xfrm flipH="1" flipV="1">
            <a:off x="4626268" y="4588823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38"/>
          <p:cNvCxnSpPr>
            <a:cxnSpLocks noChangeShapeType="1"/>
          </p:cNvCxnSpPr>
          <p:nvPr/>
        </p:nvCxnSpPr>
        <p:spPr bwMode="auto">
          <a:xfrm flipH="1" flipV="1">
            <a:off x="7746499" y="4604687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" name="文本框 30"/>
          <p:cNvSpPr txBox="1"/>
          <p:nvPr/>
        </p:nvSpPr>
        <p:spPr>
          <a:xfrm>
            <a:off x="7513930" y="3944239"/>
            <a:ext cx="631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算法、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数据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08568" y="3966018"/>
            <a:ext cx="284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算法、数据、计算能力</a:t>
            </a:r>
            <a:endParaRPr kumimoji="1" lang="zh-CN" altLang="en-US" dirty="0"/>
          </a:p>
        </p:txBody>
      </p:sp>
      <p:cxnSp>
        <p:nvCxnSpPr>
          <p:cNvPr id="34" name="肘形连接符 33"/>
          <p:cNvCxnSpPr/>
          <p:nvPr/>
        </p:nvCxnSpPr>
        <p:spPr bwMode="auto">
          <a:xfrm>
            <a:off x="4031008" y="2753736"/>
            <a:ext cx="914400" cy="914400"/>
          </a:xfrm>
          <a:prstGeom prst="bentConnector3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肘形连接符 41"/>
          <p:cNvCxnSpPr/>
          <p:nvPr/>
        </p:nvCxnSpPr>
        <p:spPr bwMode="auto">
          <a:xfrm flipH="1">
            <a:off x="7151852" y="2742134"/>
            <a:ext cx="914400" cy="914400"/>
          </a:xfrm>
          <a:prstGeom prst="bentConnector3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 bwMode="auto">
          <a:xfrm flipH="1">
            <a:off x="5980170" y="2779168"/>
            <a:ext cx="14990" cy="74443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 bwMode="auto">
          <a:xfrm flipV="1">
            <a:off x="5672834" y="2763046"/>
            <a:ext cx="632123" cy="56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951010" y="2323601"/>
            <a:ext cx="994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</a:rPr>
              <a:t>美术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633315" y="2262046"/>
            <a:ext cx="95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</a:rPr>
              <a:t>音乐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07620" y="2310420"/>
            <a:ext cx="82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</a:rPr>
              <a:t>文学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711904" y="1783892"/>
            <a:ext cx="879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                                     视觉                         听觉                           思维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71930" y="1244184"/>
            <a:ext cx="757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Neural</a:t>
            </a:r>
            <a:r>
              <a:rPr kumimoji="1" lang="zh-CN" altLang="en-US" dirty="0" smtClean="0">
                <a:solidFill>
                  <a:schemeClr val="bg1"/>
                </a:solidFill>
              </a:rPr>
              <a:t>                            图像处理               语音处理                 自然语言处理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8" name="直接连接符 38"/>
          <p:cNvCxnSpPr>
            <a:cxnSpLocks noChangeShapeType="1"/>
          </p:cNvCxnSpPr>
          <p:nvPr/>
        </p:nvCxnSpPr>
        <p:spPr bwMode="auto">
          <a:xfrm rot="16200000" flipV="1">
            <a:off x="4190886" y="1626265"/>
            <a:ext cx="1587" cy="21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" name="直接连接符 38"/>
          <p:cNvCxnSpPr>
            <a:cxnSpLocks noChangeShapeType="1"/>
          </p:cNvCxnSpPr>
          <p:nvPr/>
        </p:nvCxnSpPr>
        <p:spPr bwMode="auto">
          <a:xfrm rot="16200000" flipV="1">
            <a:off x="5999105" y="1627834"/>
            <a:ext cx="1587" cy="21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接连接符 38"/>
          <p:cNvCxnSpPr>
            <a:cxnSpLocks noChangeShapeType="1"/>
          </p:cNvCxnSpPr>
          <p:nvPr/>
        </p:nvCxnSpPr>
        <p:spPr bwMode="auto">
          <a:xfrm rot="16200000" flipV="1">
            <a:off x="7886037" y="1638831"/>
            <a:ext cx="1587" cy="21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38"/>
          <p:cNvCxnSpPr>
            <a:cxnSpLocks noChangeShapeType="1"/>
          </p:cNvCxnSpPr>
          <p:nvPr/>
        </p:nvCxnSpPr>
        <p:spPr bwMode="auto">
          <a:xfrm rot="16200000" flipV="1">
            <a:off x="1970164" y="1638831"/>
            <a:ext cx="1587" cy="216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连接符 38"/>
          <p:cNvCxnSpPr>
            <a:cxnSpLocks noChangeShapeType="1"/>
          </p:cNvCxnSpPr>
          <p:nvPr/>
        </p:nvCxnSpPr>
        <p:spPr bwMode="auto">
          <a:xfrm flipH="1" flipV="1">
            <a:off x="8703745" y="1731883"/>
            <a:ext cx="855891" cy="11006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连接符 38"/>
          <p:cNvCxnSpPr>
            <a:cxnSpLocks noChangeShapeType="1"/>
          </p:cNvCxnSpPr>
          <p:nvPr/>
        </p:nvCxnSpPr>
        <p:spPr bwMode="auto">
          <a:xfrm flipV="1">
            <a:off x="9559636" y="1101977"/>
            <a:ext cx="0" cy="139090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9824823" y="1070349"/>
            <a:ext cx="110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理论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24823" y="1594264"/>
            <a:ext cx="117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案例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24823" y="2143289"/>
            <a:ext cx="110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市场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785477" y="1255015"/>
            <a:ext cx="7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96877" y="1857958"/>
            <a:ext cx="82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2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59860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" name="文本框 1"/>
          <p:cNvSpPr txBox="1"/>
          <p:nvPr/>
        </p:nvSpPr>
        <p:spPr>
          <a:xfrm>
            <a:off x="1019750" y="1095901"/>
            <a:ext cx="9301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目录：</a:t>
            </a:r>
            <a:endParaRPr lang="zh-CN" altLang="en-US" sz="4800" dirty="0">
              <a:solidFill>
                <a:schemeClr val="bg1"/>
              </a:solidFill>
              <a:latin typeface="Billboard" charset="0"/>
              <a:ea typeface="张海山锐谐体" charset="0"/>
            </a:endParaRPr>
          </a:p>
          <a:p>
            <a:endParaRPr lang="zh-CN" altLang="en-US" sz="4800" dirty="0">
              <a:solidFill>
                <a:schemeClr val="bg1"/>
              </a:solidFill>
              <a:latin typeface="Billboard" charset="0"/>
              <a:ea typeface="张海山锐谐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87665" y="2343001"/>
            <a:ext cx="61380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一、</a:t>
            </a:r>
            <a:r>
              <a:rPr lang="en-US" altLang="zh-CN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定义</a:t>
            </a:r>
          </a:p>
          <a:p>
            <a:endParaRPr lang="zh-CN" altLang="en-US" sz="3600" dirty="0" smtClean="0">
              <a:solidFill>
                <a:schemeClr val="bg1"/>
              </a:solidFill>
              <a:latin typeface="Billboard" charset="0"/>
              <a:ea typeface="张海山锐谐体" charset="0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二、</a:t>
            </a:r>
            <a:r>
              <a:rPr lang="en-US" altLang="zh-CN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产业链</a:t>
            </a:r>
          </a:p>
          <a:p>
            <a:endParaRPr lang="zh-CN" altLang="en-US" sz="3600" dirty="0">
              <a:solidFill>
                <a:schemeClr val="bg1"/>
              </a:solidFill>
              <a:latin typeface="Billboard" charset="0"/>
              <a:ea typeface="张海山锐谐体" charset="0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三、</a:t>
            </a:r>
            <a:r>
              <a:rPr lang="en-US" altLang="zh-CN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36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sz="36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  <a:endParaRPr lang="zh-CN" altLang="en-US" sz="3600" dirty="0">
              <a:solidFill>
                <a:schemeClr val="bg1"/>
              </a:solidFill>
              <a:latin typeface="Billboard" charset="0"/>
              <a:ea typeface="张海山锐谐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1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矩形 10"/>
          <p:cNvSpPr/>
          <p:nvPr/>
        </p:nvSpPr>
        <p:spPr>
          <a:xfrm>
            <a:off x="2216728" y="2302979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 对于 </a:t>
            </a:r>
            <a:r>
              <a:rPr lang="en-US" altLang="zh-CN" dirty="0">
                <a:solidFill>
                  <a:schemeClr val="bg1"/>
                </a:solidFill>
              </a:rPr>
              <a:t>Neural-Art</a:t>
            </a:r>
            <a:r>
              <a:rPr lang="zh-CN" altLang="en-US" dirty="0">
                <a:solidFill>
                  <a:schemeClr val="bg1"/>
                </a:solidFill>
              </a:rPr>
              <a:t>产业</a:t>
            </a:r>
            <a:r>
              <a:rPr lang="zh-CN" altLang="en-US" dirty="0" smtClean="0">
                <a:solidFill>
                  <a:schemeClr val="bg1"/>
                </a:solidFill>
              </a:rPr>
              <a:t>的定义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zh-CN" altLang="en-US" dirty="0" smtClean="0">
                <a:solidFill>
                  <a:schemeClr val="bg1"/>
                </a:solidFill>
              </a:rPr>
              <a:t>：以算法为基础，以软件为实现和交互方式，以“创意”为目的，进行关于美术</a:t>
            </a:r>
            <a:r>
              <a:rPr lang="zh-CN" altLang="en-US" dirty="0">
                <a:solidFill>
                  <a:schemeClr val="bg1"/>
                </a:solidFill>
              </a:rPr>
              <a:t>、音乐、文学等艺术的创作</a:t>
            </a:r>
            <a:r>
              <a:rPr lang="zh-CN" altLang="en-US" dirty="0" smtClean="0">
                <a:solidFill>
                  <a:schemeClr val="bg1"/>
                </a:solidFill>
              </a:rPr>
              <a:t>、创作辅助工具的</a:t>
            </a:r>
            <a:r>
              <a:rPr lang="zh-CN" altLang="en-US" dirty="0">
                <a:solidFill>
                  <a:schemeClr val="bg1"/>
                </a:solidFill>
              </a:rPr>
              <a:t>开发、集成、传播、下载和应用，以及与 </a:t>
            </a:r>
            <a:r>
              <a:rPr lang="en-US" altLang="zh-CN" dirty="0">
                <a:solidFill>
                  <a:schemeClr val="bg1"/>
                </a:solidFill>
              </a:rPr>
              <a:t>Neural-Art</a:t>
            </a:r>
            <a:r>
              <a:rPr lang="zh-CN" altLang="en-US" dirty="0">
                <a:solidFill>
                  <a:schemeClr val="bg1"/>
                </a:solidFill>
              </a:rPr>
              <a:t>有关的艺术品拍卖等衍生产品的生产和经营的产业。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4508" y="821974"/>
            <a:ext cx="2253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一、</a:t>
            </a:r>
            <a:r>
              <a:rPr lang="en-US" altLang="zh-CN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定义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526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矩形 10"/>
          <p:cNvSpPr/>
          <p:nvPr/>
        </p:nvSpPr>
        <p:spPr>
          <a:xfrm>
            <a:off x="8285019" y="1166842"/>
            <a:ext cx="29925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-Roman" charset="0"/>
              </a:rPr>
              <a:t>Neural-Art</a:t>
            </a:r>
            <a:r>
              <a:rPr lang="zh-CN" altLang="en-US" dirty="0">
                <a:solidFill>
                  <a:schemeClr val="bg1"/>
                </a:solidFill>
                <a:latin typeface="Times-Roman" charset="0"/>
              </a:rPr>
              <a:t>产业是二十一世纪新兴产业，确切来说属于近两年的新兴产业，涵盖互联网行业、文化行业和设计行业。由于产业兴起时间短，产业链比较单一，这条产业链基本包括这样一系列环节：</a:t>
            </a:r>
            <a:r>
              <a:rPr lang="en-US" altLang="zh-CN" dirty="0">
                <a:solidFill>
                  <a:schemeClr val="bg1"/>
                </a:solidFill>
                <a:latin typeface="Times-Roman" charset="0"/>
              </a:rPr>
              <a:t>Neural-Art</a:t>
            </a:r>
            <a:r>
              <a:rPr lang="zh-CN" altLang="en-US" dirty="0">
                <a:solidFill>
                  <a:schemeClr val="bg1"/>
                </a:solidFill>
                <a:latin typeface="Times-Roman" charset="0"/>
              </a:rPr>
              <a:t>软件产品的开发</a:t>
            </a:r>
            <a:r>
              <a:rPr lang="en-US" altLang="zh-CN" dirty="0">
                <a:solidFill>
                  <a:schemeClr val="bg1"/>
                </a:solidFill>
                <a:latin typeface="Times-Roman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Times-Roman" charset="0"/>
              </a:rPr>
              <a:t>设计行业、公司的引入辅助、替代设计</a:t>
            </a:r>
            <a:r>
              <a:rPr lang="en-US" altLang="zh-CN" dirty="0">
                <a:solidFill>
                  <a:schemeClr val="bg1"/>
                </a:solidFill>
                <a:latin typeface="Times-Roman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Times-Roman" charset="0"/>
              </a:rPr>
              <a:t>普通大众的下载使用</a:t>
            </a:r>
            <a:r>
              <a:rPr lang="en-US" altLang="zh-CN" dirty="0">
                <a:solidFill>
                  <a:schemeClr val="bg1"/>
                </a:solidFill>
                <a:latin typeface="Times-Roman" charset="0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Times-Roman" charset="0"/>
              </a:rPr>
              <a:t>软件衍生艺术品的交易买卖。在这些环节中，算法是核心，网络传播是市场化导向，软件收费和艺术衍生品交易是收入的保障。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 descr="C:\Users\玉河\AppData\Local\Temp\图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842"/>
            <a:ext cx="8285019" cy="44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277091" y="702422"/>
            <a:ext cx="252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二、</a:t>
            </a:r>
            <a:r>
              <a:rPr lang="en-US" altLang="zh-CN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产业链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155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623455" y="872836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三、</a:t>
            </a:r>
            <a:r>
              <a:rPr lang="en-US" altLang="zh-CN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</a:p>
          <a:p>
            <a:endParaRPr kumimoji="1" lang="zh-CN" altLang="en-US" dirty="0"/>
          </a:p>
        </p:txBody>
      </p:sp>
      <p:cxnSp>
        <p:nvCxnSpPr>
          <p:cNvPr id="12" name="直接连接符 81"/>
          <p:cNvCxnSpPr>
            <a:cxnSpLocks noChangeShapeType="1"/>
          </p:cNvCxnSpPr>
          <p:nvPr/>
        </p:nvCxnSpPr>
        <p:spPr bwMode="auto">
          <a:xfrm>
            <a:off x="623455" y="3733552"/>
            <a:ext cx="3649790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550277" y="2220037"/>
            <a:ext cx="27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        （偏理论）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035" y="5015345"/>
            <a:ext cx="39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       （偏应用）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2691" y="1713096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智能（图灵值）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2691" y="4442193"/>
            <a:ext cx="14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集成程度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可交互性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41" y="908216"/>
            <a:ext cx="6491720" cy="210069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41" y="3300783"/>
            <a:ext cx="6491720" cy="2080894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925041" y="5661676"/>
            <a:ext cx="700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从历史的角度，智能艺术的生成算法发展无不走向</a:t>
            </a:r>
            <a:r>
              <a:rPr kumimoji="1" lang="en-US" altLang="zh-CN" dirty="0" smtClean="0">
                <a:solidFill>
                  <a:schemeClr val="bg1"/>
                </a:solidFill>
              </a:rPr>
              <a:t>Neural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Network</a:t>
            </a:r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而在</a:t>
            </a:r>
            <a:r>
              <a:rPr kumimoji="1" lang="en-US" altLang="zh-CN" dirty="0" smtClean="0">
                <a:solidFill>
                  <a:schemeClr val="bg1"/>
                </a:solidFill>
              </a:rPr>
              <a:t>NN</a:t>
            </a:r>
            <a:r>
              <a:rPr kumimoji="1" lang="zh-CN" altLang="en-US" dirty="0" smtClean="0">
                <a:solidFill>
                  <a:schemeClr val="bg1"/>
                </a:solidFill>
              </a:rPr>
              <a:t>的内部设计中，从传统的识别网络到自我提取特征进行创作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82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623455" y="87283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</a:p>
          <a:p>
            <a:endParaRPr kumimoji="1" lang="zh-CN" altLang="en-US" sz="1400" dirty="0"/>
          </a:p>
        </p:txBody>
      </p:sp>
      <p:cxnSp>
        <p:nvCxnSpPr>
          <p:cNvPr id="12" name="直接连接符 81"/>
          <p:cNvCxnSpPr>
            <a:cxnSpLocks noChangeShapeType="1"/>
          </p:cNvCxnSpPr>
          <p:nvPr/>
        </p:nvCxnSpPr>
        <p:spPr bwMode="auto">
          <a:xfrm>
            <a:off x="623455" y="3733552"/>
            <a:ext cx="3649790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550277" y="2220037"/>
            <a:ext cx="27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        （偏理论）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035" y="5015345"/>
            <a:ext cx="39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       （偏应用）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2691" y="1713096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rgbClr val="FFFF00"/>
                </a:solidFill>
              </a:rPr>
              <a:t>智能（图灵值）</a:t>
            </a:r>
            <a:endParaRPr kumimoji="1" lang="zh-CN" altLang="en-US" dirty="0">
              <a:solidFill>
                <a:srgbClr val="FFFF00"/>
              </a:solidFill>
            </a:endParaRP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2691" y="4442193"/>
            <a:ext cx="14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集成程度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可交互性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91" y="1134446"/>
            <a:ext cx="6731000" cy="27432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91" y="4041678"/>
            <a:ext cx="6731000" cy="25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97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623455" y="87283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</a:p>
          <a:p>
            <a:endParaRPr kumimoji="1" lang="zh-CN" altLang="en-US" sz="1400" dirty="0"/>
          </a:p>
        </p:txBody>
      </p:sp>
      <p:cxnSp>
        <p:nvCxnSpPr>
          <p:cNvPr id="12" name="直接连接符 81"/>
          <p:cNvCxnSpPr>
            <a:cxnSpLocks noChangeShapeType="1"/>
          </p:cNvCxnSpPr>
          <p:nvPr/>
        </p:nvCxnSpPr>
        <p:spPr bwMode="auto">
          <a:xfrm>
            <a:off x="623455" y="3733552"/>
            <a:ext cx="3649790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550277" y="2220037"/>
            <a:ext cx="27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        （偏理论）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035" y="5015345"/>
            <a:ext cx="39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       （偏应用）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2691" y="1713096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智能（图灵值）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rgbClr val="FFFF00"/>
                </a:solidFill>
              </a:rPr>
              <a:t>数据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2691" y="4442193"/>
            <a:ext cx="14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集成程度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可交互性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63" y="916068"/>
            <a:ext cx="5118838" cy="256965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064875" y="1371661"/>
            <a:ext cx="765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数据总量的指数型增长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63" y="3945533"/>
            <a:ext cx="4601233" cy="228700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774579" y="4536679"/>
            <a:ext cx="785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数据质量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75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623455" y="87283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</a:p>
          <a:p>
            <a:endParaRPr kumimoji="1" lang="zh-CN" altLang="en-US" sz="1400" dirty="0"/>
          </a:p>
        </p:txBody>
      </p:sp>
      <p:cxnSp>
        <p:nvCxnSpPr>
          <p:cNvPr id="12" name="直接连接符 81"/>
          <p:cNvCxnSpPr>
            <a:cxnSpLocks noChangeShapeType="1"/>
          </p:cNvCxnSpPr>
          <p:nvPr/>
        </p:nvCxnSpPr>
        <p:spPr bwMode="auto">
          <a:xfrm>
            <a:off x="623455" y="3733552"/>
            <a:ext cx="3649790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550277" y="2220037"/>
            <a:ext cx="27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        （偏理论）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035" y="5015345"/>
            <a:ext cx="39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       （偏应用）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2691" y="1713096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智能（图灵值）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rgbClr val="FFFF00"/>
                </a:solidFill>
              </a:rPr>
              <a:t>数据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2691" y="4442193"/>
            <a:ext cx="14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集成程度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可交互性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13142" y="1713096"/>
            <a:ext cx="1385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传统数据标注的流程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86700" y="872836"/>
            <a:ext cx="477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数据收集（公开数据、专业数据）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下箭头 19"/>
          <p:cNvSpPr/>
          <p:nvPr/>
        </p:nvSpPr>
        <p:spPr bwMode="auto">
          <a:xfrm>
            <a:off x="9515475" y="1342489"/>
            <a:ext cx="200025" cy="317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1" name="下箭头 20"/>
          <p:cNvSpPr/>
          <p:nvPr/>
        </p:nvSpPr>
        <p:spPr bwMode="auto">
          <a:xfrm>
            <a:off x="9510711" y="2294978"/>
            <a:ext cx="200025" cy="317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50349" y="1810833"/>
            <a:ext cx="380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人工标注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6063" y="2705875"/>
            <a:ext cx="192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检验筛选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43513" y="3986213"/>
            <a:ext cx="142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人工智能辅助标注流程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853361" y="4325662"/>
            <a:ext cx="477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     训练结果数据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下箭头 26"/>
          <p:cNvSpPr/>
          <p:nvPr/>
        </p:nvSpPr>
        <p:spPr bwMode="auto">
          <a:xfrm>
            <a:off x="9482136" y="4795315"/>
            <a:ext cx="200025" cy="317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8" name="下箭头 27"/>
          <p:cNvSpPr/>
          <p:nvPr/>
        </p:nvSpPr>
        <p:spPr bwMode="auto">
          <a:xfrm>
            <a:off x="9491660" y="4819111"/>
            <a:ext cx="200025" cy="317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17010" y="5177932"/>
            <a:ext cx="380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人工判定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下弧形箭头 35"/>
          <p:cNvSpPr/>
          <p:nvPr/>
        </p:nvSpPr>
        <p:spPr bwMode="auto">
          <a:xfrm rot="16200000">
            <a:off x="7984699" y="4635076"/>
            <a:ext cx="824452" cy="506721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395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5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9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7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1" name="文本框 10"/>
          <p:cNvSpPr txBox="1"/>
          <p:nvPr/>
        </p:nvSpPr>
        <p:spPr>
          <a:xfrm>
            <a:off x="623455" y="87283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1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KPI</a:t>
            </a:r>
            <a:r>
              <a:rPr lang="zh-CN" altLang="en-US" sz="1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重定义</a:t>
            </a:r>
          </a:p>
          <a:p>
            <a:endParaRPr kumimoji="1" lang="zh-CN" altLang="en-US" sz="1400" dirty="0"/>
          </a:p>
        </p:txBody>
      </p:sp>
      <p:cxnSp>
        <p:nvCxnSpPr>
          <p:cNvPr id="12" name="直接连接符 81"/>
          <p:cNvCxnSpPr>
            <a:cxnSpLocks noChangeShapeType="1"/>
          </p:cNvCxnSpPr>
          <p:nvPr/>
        </p:nvCxnSpPr>
        <p:spPr bwMode="auto">
          <a:xfrm>
            <a:off x="623455" y="3733552"/>
            <a:ext cx="3649790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/>
          <p:cNvSpPr txBox="1"/>
          <p:nvPr/>
        </p:nvSpPr>
        <p:spPr>
          <a:xfrm>
            <a:off x="550277" y="2220037"/>
            <a:ext cx="278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纯艺        （偏理论）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035" y="5015345"/>
            <a:ext cx="39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工具       （偏应用）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              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2691" y="1713096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智能（图灵值）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2691" y="4442193"/>
            <a:ext cx="1412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FF00"/>
                </a:solidFill>
              </a:rPr>
              <a:t>算法效率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集成程度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zh-CN" altLang="en-US" dirty="0" smtClean="0">
                <a:solidFill>
                  <a:schemeClr val="bg1"/>
                </a:solidFill>
              </a:rPr>
              <a:t>可交互性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0595" y="1582584"/>
            <a:ext cx="568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、计算的耗时   （从用户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aquire</a:t>
            </a:r>
            <a:r>
              <a:rPr kumimoji="1" lang="zh-CN" altLang="en-US" dirty="0" smtClean="0">
                <a:solidFill>
                  <a:schemeClr val="bg1"/>
                </a:solidFill>
              </a:rPr>
              <a:t> 到 </a:t>
            </a:r>
            <a:r>
              <a:rPr kumimoji="1" lang="en-US" altLang="zh-CN" dirty="0" smtClean="0">
                <a:solidFill>
                  <a:schemeClr val="bg1"/>
                </a:solidFill>
              </a:rPr>
              <a:t>response</a:t>
            </a:r>
            <a:r>
              <a:rPr kumimoji="1" lang="zh-CN" altLang="en-US" dirty="0" smtClean="0">
                <a:solidFill>
                  <a:schemeClr val="bg1"/>
                </a:solidFill>
              </a:rPr>
              <a:t>的时间）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2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、优化的精准度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75" y="2890755"/>
            <a:ext cx="2068584" cy="15514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195" y="2280370"/>
            <a:ext cx="3820136" cy="21618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06" y="4698109"/>
            <a:ext cx="6827107" cy="19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0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625</Words>
  <Application>Microsoft Macintosh PowerPoint</Application>
  <PresentationFormat>宽屏</PresentationFormat>
  <Paragraphs>192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Billboard</vt:lpstr>
      <vt:lpstr>Calibri</vt:lpstr>
      <vt:lpstr>Calibri Light</vt:lpstr>
      <vt:lpstr>Times-Roman</vt:lpstr>
      <vt:lpstr>宋体</vt:lpstr>
      <vt:lpstr>微软雅黑</vt:lpstr>
      <vt:lpstr>造字工房言宋（非商用）常规体</vt:lpstr>
      <vt:lpstr>张海山锐谐体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peng</dc:creator>
  <cp:lastModifiedBy>JUN peng</cp:lastModifiedBy>
  <cp:revision>70</cp:revision>
  <dcterms:created xsi:type="dcterms:W3CDTF">2017-11-03T01:45:03Z</dcterms:created>
  <dcterms:modified xsi:type="dcterms:W3CDTF">2017-12-15T09:37:07Z</dcterms:modified>
</cp:coreProperties>
</file>